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2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5C8022-6D4C-461D-B526-D2435DBC91E5}" v="6" dt="2020-03-04T09:31:26.8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eslander, Karin" userId="632aba48-88f3-468e-8a64-b50c5b571510" providerId="ADAL" clId="{145C8022-6D4C-461D-B526-D2435DBC91E5}"/>
    <pc:docChg chg="modSld">
      <pc:chgData name="Wieslander, Karin" userId="632aba48-88f3-468e-8a64-b50c5b571510" providerId="ADAL" clId="{145C8022-6D4C-461D-B526-D2435DBC91E5}" dt="2020-03-04T09:31:26.818" v="5" actId="404"/>
      <pc:docMkLst>
        <pc:docMk/>
      </pc:docMkLst>
      <pc:sldChg chg="modSp">
        <pc:chgData name="Wieslander, Karin" userId="632aba48-88f3-468e-8a64-b50c5b571510" providerId="ADAL" clId="{145C8022-6D4C-461D-B526-D2435DBC91E5}" dt="2020-03-04T09:31:26.818" v="5" actId="404"/>
        <pc:sldMkLst>
          <pc:docMk/>
          <pc:sldMk cId="1578600925" sldId="256"/>
        </pc:sldMkLst>
        <pc:spChg chg="mod">
          <ac:chgData name="Wieslander, Karin" userId="632aba48-88f3-468e-8a64-b50c5b571510" providerId="ADAL" clId="{145C8022-6D4C-461D-B526-D2435DBC91E5}" dt="2020-03-04T09:31:26.818" v="5" actId="404"/>
          <ac:spMkLst>
            <pc:docMk/>
            <pc:sldMk cId="1578600925" sldId="256"/>
            <ac:spMk id="11" creationId="{2B7AB5DC-5F1D-410F-A8E0-C14A5487226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384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516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24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267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6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7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7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075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114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8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3/4/2020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13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422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8">
            <a:extLst>
              <a:ext uri="{FF2B5EF4-FFF2-40B4-BE49-F238E27FC236}">
                <a16:creationId xmlns:a16="http://schemas.microsoft.com/office/drawing/2014/main" id="{F20B931C-6345-4F64-8E0C-085F9B5CCCF4}"/>
              </a:ext>
            </a:extLst>
          </p:cNvPr>
          <p:cNvSpPr txBox="1">
            <a:spLocks/>
          </p:cNvSpPr>
          <p:nvPr/>
        </p:nvSpPr>
        <p:spPr>
          <a:xfrm>
            <a:off x="4794250" y="2202615"/>
            <a:ext cx="4008437" cy="4150059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en-GB" altLang="nl-NL" sz="1200" dirty="0"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rPr>
              <a:t>2019-05 -2019-08 		IKEA IT</a:t>
            </a:r>
            <a:br>
              <a:rPr lang="en-GB" altLang="nl-NL" sz="1200" dirty="0"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rPr>
            </a:br>
            <a:r>
              <a:rPr lang="en-GB" altLang="nl-NL" sz="1200" dirty="0"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rPr>
              <a:t>At IKEA – Talent Recruit. Requirements, Test and documentation. Project to implement system to recruit and onboard co-workers. requirements, BAT test, Integrations.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en-GB" altLang="nl-NL" sz="1200" dirty="0"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rPr>
              <a:t>2019-04 		IKEA IT</a:t>
            </a:r>
            <a:br>
              <a:rPr lang="en-GB" altLang="nl-NL" sz="1200" dirty="0"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rPr>
            </a:br>
            <a:r>
              <a:rPr lang="en-GB" altLang="nl-NL" sz="1200" dirty="0"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rPr>
              <a:t>At IKEA - Payments. Documentation and handling of test environments. 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en-GB" altLang="nl-NL" sz="1200" dirty="0"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rPr>
              <a:t>2016-05- 2018-05 	IKEA Retail Services</a:t>
            </a:r>
            <a:br>
              <a:rPr lang="en-GB" altLang="nl-NL" sz="1200" dirty="0"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rPr>
            </a:br>
            <a:r>
              <a:rPr lang="en-GB" altLang="nl-NL" sz="1200" dirty="0"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rPr>
              <a:t>As Business Analyst in transformation of large store system (MHS). Creating a new application for forecasting in stores. Store Location Management, Store replenishment, Store sales forecasting, Requirements, BAT test, integrations.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en-GB" altLang="nl-NL" sz="1200" dirty="0"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rPr>
              <a:t>2015-10 - 2016-04	IKEA  IT Delivery AB </a:t>
            </a:r>
            <a:br>
              <a:rPr lang="en-GB" altLang="nl-NL" sz="1200" dirty="0"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rPr>
            </a:br>
            <a:r>
              <a:rPr lang="en-GB" altLang="nl-NL" sz="1200" dirty="0"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rPr>
              <a:t>As Business Analyst in project to automate ordering and deployment of test environments. Requirements, BAT test, architecture.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en-GB" altLang="nl-NL" sz="1200" dirty="0"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rPr>
              <a:t>2014-03 - 2015-04	IKEA of Sweden AB</a:t>
            </a:r>
            <a:br>
              <a:rPr lang="en-GB" altLang="nl-NL" sz="1200" dirty="0"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rPr>
            </a:br>
            <a:r>
              <a:rPr lang="en-GB" altLang="nl-NL" sz="1200" dirty="0"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rPr>
              <a:t>As BA and SA in project creating new system for planning of discontinued articles. Requirements , UI Design and System Design. </a:t>
            </a:r>
          </a:p>
          <a:p>
            <a:pPr>
              <a:lnSpc>
                <a:spcPct val="114000"/>
              </a:lnSpc>
              <a:spcBef>
                <a:spcPts val="600"/>
              </a:spcBef>
            </a:pPr>
            <a:r>
              <a:rPr lang="en-GB" altLang="nl-NL" sz="1200" dirty="0"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rPr>
              <a:t>And more …</a:t>
            </a:r>
          </a:p>
        </p:txBody>
      </p:sp>
      <p:sp>
        <p:nvSpPr>
          <p:cNvPr id="5" name="Text Placeholder 19">
            <a:extLst>
              <a:ext uri="{FF2B5EF4-FFF2-40B4-BE49-F238E27FC236}">
                <a16:creationId xmlns:a16="http://schemas.microsoft.com/office/drawing/2014/main" id="{B111C03F-761C-4D80-9BE9-47A751D3260C}"/>
              </a:ext>
            </a:extLst>
          </p:cNvPr>
          <p:cNvSpPr txBox="1">
            <a:spLocks/>
          </p:cNvSpPr>
          <p:nvPr/>
        </p:nvSpPr>
        <p:spPr>
          <a:xfrm>
            <a:off x="2468563" y="274471"/>
            <a:ext cx="6223000" cy="40163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altLang="nl-NL" sz="2400" b="1" dirty="0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KARIN WIESLANDER</a:t>
            </a:r>
          </a:p>
        </p:txBody>
      </p:sp>
      <p:sp>
        <p:nvSpPr>
          <p:cNvPr id="6" name="Text Placeholder 21">
            <a:extLst>
              <a:ext uri="{FF2B5EF4-FFF2-40B4-BE49-F238E27FC236}">
                <a16:creationId xmlns:a16="http://schemas.microsoft.com/office/drawing/2014/main" id="{26F42254-0A19-4739-AAAC-B0F5AF9D0CB3}"/>
              </a:ext>
            </a:extLst>
          </p:cNvPr>
          <p:cNvSpPr txBox="1">
            <a:spLocks/>
          </p:cNvSpPr>
          <p:nvPr/>
        </p:nvSpPr>
        <p:spPr>
          <a:xfrm>
            <a:off x="2468563" y="665163"/>
            <a:ext cx="6056312" cy="32226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</a:pPr>
            <a:r>
              <a:rPr lang="en-US" altLang="nl-NL" sz="1400" dirty="0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Business Analyst/Enterprise Architect/Solution Architect</a:t>
            </a:r>
            <a:endParaRPr lang="nl-NL" altLang="nl-NL" sz="1400" dirty="0">
              <a:latin typeface="Open Sans Condensed" panose="020B0806030504020204" pitchFamily="34" charset="0"/>
              <a:ea typeface="Open Sans Condensed" panose="020B0806030504020204" pitchFamily="34" charset="0"/>
              <a:cs typeface="Open Sans Condensed" panose="020B0806030504020204" pitchFamily="34" charset="0"/>
            </a:endParaRPr>
          </a:p>
        </p:txBody>
      </p:sp>
      <p:sp>
        <p:nvSpPr>
          <p:cNvPr id="7" name="Text Placeholder 22">
            <a:extLst>
              <a:ext uri="{FF2B5EF4-FFF2-40B4-BE49-F238E27FC236}">
                <a16:creationId xmlns:a16="http://schemas.microsoft.com/office/drawing/2014/main" id="{F6622699-8D1A-4041-9150-C451771469D8}"/>
              </a:ext>
            </a:extLst>
          </p:cNvPr>
          <p:cNvSpPr txBox="1">
            <a:spLocks/>
          </p:cNvSpPr>
          <p:nvPr/>
        </p:nvSpPr>
        <p:spPr>
          <a:xfrm>
            <a:off x="2838951" y="941764"/>
            <a:ext cx="2373313" cy="29527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altLang="nl-NL" sz="1100" dirty="0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Helsingborg, Sweden</a:t>
            </a:r>
          </a:p>
        </p:txBody>
      </p:sp>
      <p:sp>
        <p:nvSpPr>
          <p:cNvPr id="9" name="Text Placeholder 25">
            <a:extLst>
              <a:ext uri="{FF2B5EF4-FFF2-40B4-BE49-F238E27FC236}">
                <a16:creationId xmlns:a16="http://schemas.microsoft.com/office/drawing/2014/main" id="{633FFDB2-B670-4B8E-BF40-5B77329E51CF}"/>
              </a:ext>
            </a:extLst>
          </p:cNvPr>
          <p:cNvSpPr txBox="1">
            <a:spLocks/>
          </p:cNvSpPr>
          <p:nvPr/>
        </p:nvSpPr>
        <p:spPr>
          <a:xfrm>
            <a:off x="2838952" y="1166606"/>
            <a:ext cx="2603500" cy="3302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altLang="nl-NL" sz="1100" dirty="0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Languages: SE, EN, (FR), (DK)</a:t>
            </a:r>
          </a:p>
        </p:txBody>
      </p:sp>
      <p:sp>
        <p:nvSpPr>
          <p:cNvPr id="10" name="Text Placeholder 26">
            <a:extLst>
              <a:ext uri="{FF2B5EF4-FFF2-40B4-BE49-F238E27FC236}">
                <a16:creationId xmlns:a16="http://schemas.microsoft.com/office/drawing/2014/main" id="{977BE8E1-7F6A-4914-A204-DB949F7308DD}"/>
              </a:ext>
            </a:extLst>
          </p:cNvPr>
          <p:cNvSpPr txBox="1">
            <a:spLocks/>
          </p:cNvSpPr>
          <p:nvPr/>
        </p:nvSpPr>
        <p:spPr>
          <a:xfrm>
            <a:off x="382588" y="2219325"/>
            <a:ext cx="4057650" cy="4150059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en-US" altLang="nl-NL" sz="1200" dirty="0"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rPr>
              <a:t>TOGAF 9.1 and </a:t>
            </a:r>
            <a:r>
              <a:rPr lang="en-US" altLang="nl-NL" sz="1200" dirty="0" err="1"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rPr>
              <a:t>SAFe</a:t>
            </a:r>
            <a:r>
              <a:rPr lang="en-US" altLang="nl-NL" sz="1200" dirty="0"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rPr>
              <a:t> 4 DevOps certified Business Analyst/Enterprise- and Solution Architect with strong problem-solving and communication skills and a passion for learning and excellence. </a:t>
            </a:r>
          </a:p>
          <a:p>
            <a:pPr>
              <a:spcBef>
                <a:spcPts val="600"/>
              </a:spcBef>
            </a:pPr>
            <a:r>
              <a:rPr lang="en-US" altLang="nl-NL" sz="1200" dirty="0"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rPr>
              <a:t>I see a challenge in helping customers and techies meet in a common understanding and help them work well together.</a:t>
            </a:r>
          </a:p>
          <a:p>
            <a:pPr>
              <a:spcBef>
                <a:spcPts val="600"/>
              </a:spcBef>
            </a:pPr>
            <a:r>
              <a:rPr lang="en-US" altLang="nl-NL" sz="1200" dirty="0"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rPr>
              <a:t>My emphasis lies on requirement engineering, documentation, business and software processes, software design, project planning/management, UX/UI, and Agile processes. I have worked many years with IT systems at a major international retail company, including such fields as supply chain, retail, orders, delivery planning and HR as business analyst, ITSA and solution architect.	</a:t>
            </a:r>
          </a:p>
          <a:p>
            <a:pPr>
              <a:spcBef>
                <a:spcPts val="600"/>
              </a:spcBef>
            </a:pPr>
            <a:r>
              <a:rPr lang="en-US" altLang="nl-NL" sz="1200" dirty="0"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rPr>
              <a:t>I am an extremely fast learner with a passion for knowledge in all fields and an excellent communicator, both verbally and in writing, with many years of experience in customer service.</a:t>
            </a:r>
          </a:p>
          <a:p>
            <a:pPr>
              <a:spcBef>
                <a:spcPts val="600"/>
              </a:spcBef>
            </a:pPr>
            <a:r>
              <a:rPr lang="en-US" altLang="nl-NL" sz="1200" dirty="0">
                <a:latin typeface="Open Sans Condensed Light" panose="020B0306030504020204" pitchFamily="34" charset="0"/>
                <a:ea typeface="Open Sans Condensed Light" panose="020B0306030504020204" pitchFamily="34" charset="0"/>
                <a:cs typeface="Open Sans Condensed Light" panose="020B0306030504020204" pitchFamily="34" charset="0"/>
              </a:rPr>
              <a:t>I am a hard-working, high-energy performer that moves easily from overview to specifics. She can often find new ways of looking at an old problem. She sees a challenge in helping customers and developers meet in a common understanding.</a:t>
            </a:r>
          </a:p>
        </p:txBody>
      </p:sp>
      <p:sp>
        <p:nvSpPr>
          <p:cNvPr id="11" name="TextBox 20">
            <a:extLst>
              <a:ext uri="{FF2B5EF4-FFF2-40B4-BE49-F238E27FC236}">
                <a16:creationId xmlns:a16="http://schemas.microsoft.com/office/drawing/2014/main" id="{2B7AB5DC-5F1D-410F-A8E0-C14A548722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12789" y="287338"/>
            <a:ext cx="2582862" cy="5110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114000"/>
              </a:lnSpc>
            </a:pPr>
            <a:r>
              <a:rPr lang="en-US" altLang="nl-NL" sz="1400" b="1" dirty="0">
                <a:solidFill>
                  <a:schemeClr val="accent2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Education and certificates</a:t>
            </a:r>
          </a:p>
          <a:p>
            <a:pPr marL="171450" indent="-171450" eaLnBrk="1" hangingPunct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altLang="nl-NL" sz="1100" dirty="0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Bachelor of Software Engineering , Lund Institute of Technology</a:t>
            </a:r>
          </a:p>
          <a:p>
            <a:pPr marL="171450" indent="-1714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altLang="nl-NL" sz="1100" dirty="0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TOGAF 9.1</a:t>
            </a:r>
          </a:p>
          <a:p>
            <a:pPr marL="171450" indent="-1714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altLang="nl-NL" sz="1100" dirty="0" err="1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SAFe</a:t>
            </a:r>
            <a:r>
              <a:rPr lang="en-US" altLang="nl-NL" sz="1100" dirty="0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DevOps practitioner</a:t>
            </a:r>
          </a:p>
          <a:p>
            <a:pPr marL="171450" indent="-1714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altLang="nl-NL" sz="1100" dirty="0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Professional Scrum Master PSM 1</a:t>
            </a:r>
          </a:p>
          <a:p>
            <a:pPr marL="171450" indent="-1714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altLang="nl-NL" sz="1100" dirty="0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Agile Rocket Accelerator</a:t>
            </a:r>
          </a:p>
          <a:p>
            <a:pPr marL="171450" indent="-1714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altLang="nl-NL" sz="1100" dirty="0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And more…</a:t>
            </a:r>
          </a:p>
          <a:p>
            <a:pPr marL="171450" indent="-171450" eaLnBrk="1" hangingPunct="1">
              <a:lnSpc>
                <a:spcPct val="114000"/>
              </a:lnSpc>
              <a:buFont typeface="Arial" panose="020B0604020202020204" pitchFamily="34" charset="0"/>
              <a:buChar char="•"/>
            </a:pPr>
            <a:br>
              <a:rPr lang="en-US" altLang="nl-NL" sz="1050" b="1" dirty="0">
                <a:solidFill>
                  <a:srgbClr val="0070AD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</a:br>
            <a:r>
              <a:rPr lang="en-US" altLang="nl-NL" sz="1400" b="1" dirty="0">
                <a:solidFill>
                  <a:schemeClr val="accent2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Skills</a:t>
            </a:r>
            <a:endParaRPr lang="en-US" altLang="nl-NL" sz="1050" b="1" dirty="0">
              <a:solidFill>
                <a:schemeClr val="accent2"/>
              </a:solidFill>
              <a:latin typeface="Open Sans Condensed" panose="020B0806030504020204" pitchFamily="34" charset="0"/>
              <a:ea typeface="Open Sans Condensed" panose="020B0806030504020204" pitchFamily="34" charset="0"/>
              <a:cs typeface="Open Sans Condensed" panose="020B0806030504020204" pitchFamily="34" charset="0"/>
            </a:endParaRPr>
          </a:p>
          <a:p>
            <a:pPr marL="171450" indent="-171450" eaLnBrk="1" hangingPunct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altLang="nl-NL" sz="1100" dirty="0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PL SQL</a:t>
            </a:r>
          </a:p>
          <a:p>
            <a:pPr marL="171450" indent="-171450" eaLnBrk="1" hangingPunct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altLang="nl-NL" sz="1100" dirty="0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Java</a:t>
            </a:r>
          </a:p>
          <a:p>
            <a:pPr marL="171450" indent="-171450" eaLnBrk="1" hangingPunct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altLang="nl-NL" sz="1100" dirty="0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DevOps</a:t>
            </a:r>
          </a:p>
          <a:p>
            <a:pPr marL="171450" indent="-171450" eaLnBrk="1" hangingPunct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altLang="nl-NL" sz="1100" dirty="0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Scrum</a:t>
            </a:r>
          </a:p>
          <a:p>
            <a:pPr marL="171450" indent="-171450" eaLnBrk="1" hangingPunct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altLang="nl-NL" sz="1100" dirty="0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Agile processes</a:t>
            </a:r>
          </a:p>
          <a:p>
            <a:pPr marL="171450" indent="-171450" eaLnBrk="1" hangingPunct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altLang="nl-NL" sz="1100" dirty="0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Business/ IT Processes </a:t>
            </a:r>
          </a:p>
          <a:p>
            <a:pPr marL="171450" indent="-171450" eaLnBrk="1" hangingPunct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altLang="nl-NL" sz="1100" dirty="0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Facilitation</a:t>
            </a:r>
          </a:p>
          <a:p>
            <a:pPr marL="171450" indent="-171450" eaLnBrk="1" hangingPunct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altLang="nl-NL" sz="1100" dirty="0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Requirements Management</a:t>
            </a:r>
          </a:p>
          <a:p>
            <a:pPr marL="171450" indent="-171450" eaLnBrk="1" hangingPunct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altLang="nl-NL" sz="1100" dirty="0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UX/UI</a:t>
            </a:r>
          </a:p>
          <a:p>
            <a:pPr marL="171450" indent="-171450" eaLnBrk="1" hangingPunct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altLang="nl-NL" sz="1100" dirty="0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System Design</a:t>
            </a:r>
          </a:p>
          <a:p>
            <a:pPr marL="171450" indent="-171450" eaLnBrk="1" hangingPunct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altLang="nl-NL" sz="1100" dirty="0"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And More…</a:t>
            </a:r>
          </a:p>
        </p:txBody>
      </p:sp>
      <p:pic>
        <p:nvPicPr>
          <p:cNvPr id="12" name="Picture Placeholder 2" descr="Karin Wieslander">
            <a:extLst>
              <a:ext uri="{FF2B5EF4-FFF2-40B4-BE49-F238E27FC236}">
                <a16:creationId xmlns:a16="http://schemas.microsoft.com/office/drawing/2014/main" id="{82E3E588-16EE-4E85-B69E-4F1CFAB172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85" b="12685"/>
          <a:stretch>
            <a:fillRect/>
          </a:stretch>
        </p:blipFill>
        <p:spPr>
          <a:xfrm>
            <a:off x="382588" y="287338"/>
            <a:ext cx="1735137" cy="1735137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5786009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66F47D857B53409DE6452EF301D813" ma:contentTypeVersion="13" ma:contentTypeDescription="Create a new document." ma:contentTypeScope="" ma:versionID="6749cefbc3ee70807117513eb4729966">
  <xsd:schema xmlns:xsd="http://www.w3.org/2001/XMLSchema" xmlns:xs="http://www.w3.org/2001/XMLSchema" xmlns:p="http://schemas.microsoft.com/office/2006/metadata/properties" xmlns:ns3="1d618dfe-8803-469a-a2e3-bfdb5e5fd35b" xmlns:ns4="72135730-364c-4757-8156-b4952c806af3" targetNamespace="http://schemas.microsoft.com/office/2006/metadata/properties" ma:root="true" ma:fieldsID="f8cf9155ef1f72497cf466cbfd548bad" ns3:_="" ns4:_="">
    <xsd:import namespace="1d618dfe-8803-469a-a2e3-bfdb5e5fd35b"/>
    <xsd:import namespace="72135730-364c-4757-8156-b4952c806af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618dfe-8803-469a-a2e3-bfdb5e5fd3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135730-364c-4757-8156-b4952c806af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5730960-4C8C-4E3F-9066-D320790EAB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d618dfe-8803-469a-a2e3-bfdb5e5fd35b"/>
    <ds:schemaRef ds:uri="72135730-364c-4757-8156-b4952c806a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063CA7-F748-482B-B89A-653896106E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FE2513-45CC-4354-994B-500B36AAAFA5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1d618dfe-8803-469a-a2e3-bfdb5e5fd35b"/>
    <ds:schemaRef ds:uri="http://schemas.microsoft.com/office/infopath/2007/PartnerControls"/>
    <ds:schemaRef ds:uri="72135730-364c-4757-8156-b4952c806af3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11</TotalTime>
  <Words>174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Open Sans Condensed</vt:lpstr>
      <vt:lpstr>Open Sans Condensed Light</vt:lpstr>
      <vt:lpstr>Rockwell</vt:lpstr>
      <vt:lpstr>Rockwell Condensed</vt:lpstr>
      <vt:lpstr>Wingdings</vt:lpstr>
      <vt:lpstr>Wingdings 3</vt:lpstr>
      <vt:lpstr>Wood Type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Wieslander, Karin</dc:creator>
  <cp:lastModifiedBy>Wieslander, Karin</cp:lastModifiedBy>
  <cp:revision>2</cp:revision>
  <dcterms:created xsi:type="dcterms:W3CDTF">2020-03-04T09:19:32Z</dcterms:created>
  <dcterms:modified xsi:type="dcterms:W3CDTF">2020-03-04T09:31:29Z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0x0101003666F47D857B53409DE6452EF301D813</vt:lpwstr>
  </property>
</Properties>
</file>